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14930" y="-161748"/>
            <a:ext cx="7773070" cy="10447260"/>
            <a:chOff x="0" y="0"/>
            <a:chExt cx="26201929" cy="352162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01877" cy="35216210"/>
            </a:xfrm>
            <a:custGeom>
              <a:avLst/>
              <a:gdLst/>
              <a:ahLst/>
              <a:cxnLst/>
              <a:rect r="r" b="b" t="t" l="l"/>
              <a:pathLst>
                <a:path h="35216210" w="26201877">
                  <a:moveTo>
                    <a:pt x="4259326" y="0"/>
                  </a:moveTo>
                  <a:lnTo>
                    <a:pt x="0" y="12798171"/>
                  </a:lnTo>
                  <a:lnTo>
                    <a:pt x="12784709" y="35216210"/>
                  </a:lnTo>
                  <a:lnTo>
                    <a:pt x="26201877" y="35216210"/>
                  </a:lnTo>
                  <a:lnTo>
                    <a:pt x="26201877" y="0"/>
                  </a:lnTo>
                  <a:close/>
                </a:path>
              </a:pathLst>
            </a:custGeom>
            <a:blipFill>
              <a:blip r:embed="rId2"/>
              <a:stretch>
                <a:fillRect l="-44339" t="0" r="-573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38636" y="8246450"/>
            <a:ext cx="3389448" cy="2965767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3614395">
            <a:off x="6083678" y="8351764"/>
            <a:ext cx="11928623" cy="865671"/>
            <a:chOff x="0" y="0"/>
            <a:chExt cx="3139792" cy="227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9792" cy="227858"/>
            </a:xfrm>
            <a:custGeom>
              <a:avLst/>
              <a:gdLst/>
              <a:ahLst/>
              <a:cxnLst/>
              <a:rect r="r" b="b" t="t" l="l"/>
              <a:pathLst>
                <a:path h="227858" w="3139792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292735">
            <a:off x="4945360" y="-3542151"/>
            <a:ext cx="9386553" cy="4929661"/>
            <a:chOff x="0" y="0"/>
            <a:chExt cx="435643" cy="2287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5643" cy="228792"/>
            </a:xfrm>
            <a:custGeom>
              <a:avLst/>
              <a:gdLst/>
              <a:ahLst/>
              <a:cxnLst/>
              <a:rect r="r" b="b" t="t" l="l"/>
              <a:pathLst>
                <a:path h="228792" w="435643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614395">
            <a:off x="3440918" y="4651828"/>
            <a:ext cx="14927679" cy="865671"/>
            <a:chOff x="0" y="0"/>
            <a:chExt cx="3929188" cy="2278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29188" cy="227858"/>
            </a:xfrm>
            <a:custGeom>
              <a:avLst/>
              <a:gdLst/>
              <a:ahLst/>
              <a:cxnLst/>
              <a:rect r="r" b="b" t="t" l="l"/>
              <a:pathLst>
                <a:path h="227858" w="392918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7180252">
            <a:off x="8779147" y="6186141"/>
            <a:ext cx="1433634" cy="625239"/>
            <a:chOff x="0" y="0"/>
            <a:chExt cx="812800" cy="3544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7180252">
            <a:off x="9465135" y="7391474"/>
            <a:ext cx="1433634" cy="625239"/>
            <a:chOff x="0" y="0"/>
            <a:chExt cx="812800" cy="3544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636621"/>
            <a:ext cx="7512777" cy="242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1"/>
              </a:lnSpc>
            </a:pPr>
            <a:r>
              <a:rPr lang="en-US" sz="465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INTELLIGENCE &amp; ANALYTICS TRANSFORMATION</a:t>
            </a:r>
          </a:p>
          <a:p>
            <a:pPr algn="l">
              <a:lnSpc>
                <a:spcPts val="4651"/>
              </a:lnSpc>
            </a:pPr>
            <a:r>
              <a:rPr lang="en-US" b="true" sz="46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EASON SONS &amp; LTD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2730" y="5852457"/>
            <a:ext cx="8141270" cy="249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56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Liton Nath - x23402661</a:t>
            </a:r>
          </a:p>
          <a:p>
            <a:pPr algn="l">
              <a:lnSpc>
                <a:spcPts val="4988"/>
              </a:lnSpc>
            </a:pPr>
            <a:r>
              <a:rPr lang="en-US" sz="356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Olamide Abioro - x23428902</a:t>
            </a:r>
          </a:p>
          <a:p>
            <a:pPr algn="l">
              <a:lnSpc>
                <a:spcPts val="4988"/>
              </a:lnSpc>
            </a:pPr>
            <a:r>
              <a:rPr lang="en-US" sz="356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Muhammad Osama Hassan Khan -  x24137782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4054" y="962025"/>
            <a:ext cx="403021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August 7,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14930" y="-161748"/>
            <a:ext cx="7773070" cy="10447260"/>
            <a:chOff x="0" y="0"/>
            <a:chExt cx="26201929" cy="352162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01877" cy="35216210"/>
            </a:xfrm>
            <a:custGeom>
              <a:avLst/>
              <a:gdLst/>
              <a:ahLst/>
              <a:cxnLst/>
              <a:rect r="r" b="b" t="t" l="l"/>
              <a:pathLst>
                <a:path h="35216210" w="26201877">
                  <a:moveTo>
                    <a:pt x="4259326" y="0"/>
                  </a:moveTo>
                  <a:lnTo>
                    <a:pt x="0" y="12798171"/>
                  </a:lnTo>
                  <a:lnTo>
                    <a:pt x="12784709" y="35216210"/>
                  </a:lnTo>
                  <a:lnTo>
                    <a:pt x="26201877" y="35216210"/>
                  </a:lnTo>
                  <a:lnTo>
                    <a:pt x="26201877" y="0"/>
                  </a:lnTo>
                  <a:close/>
                </a:path>
              </a:pathLst>
            </a:custGeom>
            <a:blipFill>
              <a:blip r:embed="rId2"/>
              <a:stretch>
                <a:fillRect l="-105456" t="-10036" r="-2148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38636" y="8246450"/>
            <a:ext cx="3389448" cy="2965767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3614395">
            <a:off x="6083678" y="8351764"/>
            <a:ext cx="11928623" cy="865671"/>
            <a:chOff x="0" y="0"/>
            <a:chExt cx="3139792" cy="227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9792" cy="227858"/>
            </a:xfrm>
            <a:custGeom>
              <a:avLst/>
              <a:gdLst/>
              <a:ahLst/>
              <a:cxnLst/>
              <a:rect r="r" b="b" t="t" l="l"/>
              <a:pathLst>
                <a:path h="227858" w="3139792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292735">
            <a:off x="4945360" y="-3542151"/>
            <a:ext cx="9386553" cy="4929661"/>
            <a:chOff x="0" y="0"/>
            <a:chExt cx="435643" cy="2287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5643" cy="228792"/>
            </a:xfrm>
            <a:custGeom>
              <a:avLst/>
              <a:gdLst/>
              <a:ahLst/>
              <a:cxnLst/>
              <a:rect r="r" b="b" t="t" l="l"/>
              <a:pathLst>
                <a:path h="228792" w="435643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614395">
            <a:off x="3440918" y="4651828"/>
            <a:ext cx="14927679" cy="865671"/>
            <a:chOff x="0" y="0"/>
            <a:chExt cx="3929188" cy="2278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29188" cy="227858"/>
            </a:xfrm>
            <a:custGeom>
              <a:avLst/>
              <a:gdLst/>
              <a:ahLst/>
              <a:cxnLst/>
              <a:rect r="r" b="b" t="t" l="l"/>
              <a:pathLst>
                <a:path h="227858" w="392918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7180252">
            <a:off x="8779147" y="6186141"/>
            <a:ext cx="1433634" cy="625239"/>
            <a:chOff x="0" y="0"/>
            <a:chExt cx="812800" cy="3544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7180252">
            <a:off x="9465135" y="7391474"/>
            <a:ext cx="1433634" cy="625239"/>
            <a:chOff x="0" y="0"/>
            <a:chExt cx="812800" cy="3544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3874234"/>
            <a:ext cx="7508480" cy="138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4"/>
              </a:lnSpc>
            </a:pPr>
            <a:r>
              <a:rPr lang="en-US" b="true" sz="96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249128"/>
            <a:ext cx="7683039" cy="53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8"/>
              </a:lnSpc>
            </a:pPr>
            <a:r>
              <a:rPr lang="en-US" b="true" sz="3463" spc="11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643126" y="-148127"/>
            <a:ext cx="6739198" cy="10583255"/>
            <a:chOff x="0" y="0"/>
            <a:chExt cx="21004886" cy="32986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04783" cy="32986092"/>
            </a:xfrm>
            <a:custGeom>
              <a:avLst/>
              <a:gdLst/>
              <a:ahLst/>
              <a:cxnLst/>
              <a:rect r="r" b="b" t="t" l="l"/>
              <a:pathLst>
                <a:path h="32986092" w="21004783">
                  <a:moveTo>
                    <a:pt x="3160014" y="0"/>
                  </a:moveTo>
                  <a:lnTo>
                    <a:pt x="0" y="9356090"/>
                  </a:lnTo>
                  <a:lnTo>
                    <a:pt x="13488924" y="32986092"/>
                  </a:lnTo>
                  <a:lnTo>
                    <a:pt x="21004783" y="32986092"/>
                  </a:lnTo>
                  <a:lnTo>
                    <a:pt x="21004783" y="0"/>
                  </a:lnTo>
                  <a:close/>
                </a:path>
              </a:pathLst>
            </a:custGeom>
            <a:blipFill>
              <a:blip r:embed="rId2"/>
              <a:stretch>
                <a:fillRect l="-28520" t="0" r="-2852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283787" y="7901367"/>
            <a:ext cx="3142082" cy="2749321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3614395">
            <a:off x="7988275" y="7998995"/>
            <a:ext cx="11058055" cy="802493"/>
            <a:chOff x="0" y="0"/>
            <a:chExt cx="3139792" cy="227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9792" cy="227858"/>
            </a:xfrm>
            <a:custGeom>
              <a:avLst/>
              <a:gdLst/>
              <a:ahLst/>
              <a:cxnLst/>
              <a:rect r="r" b="b" t="t" l="l"/>
              <a:pathLst>
                <a:path h="227858" w="3139792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292735">
            <a:off x="7039440" y="-2647312"/>
            <a:ext cx="7601173" cy="3992009"/>
            <a:chOff x="0" y="0"/>
            <a:chExt cx="435643" cy="2287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5643" cy="228792"/>
            </a:xfrm>
            <a:custGeom>
              <a:avLst/>
              <a:gdLst/>
              <a:ahLst/>
              <a:cxnLst/>
              <a:rect r="r" b="b" t="t" l="l"/>
              <a:pathLst>
                <a:path h="228792" w="435643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614395">
            <a:off x="5350782" y="4892461"/>
            <a:ext cx="14583244" cy="802493"/>
            <a:chOff x="0" y="0"/>
            <a:chExt cx="4140724" cy="2278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0724" cy="227858"/>
            </a:xfrm>
            <a:custGeom>
              <a:avLst/>
              <a:gdLst/>
              <a:ahLst/>
              <a:cxnLst/>
              <a:rect r="r" b="b" t="t" l="l"/>
              <a:pathLst>
                <a:path h="227858" w="4140724">
                  <a:moveTo>
                    <a:pt x="3937524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4140724" y="227858"/>
                  </a:lnTo>
                  <a:lnTo>
                    <a:pt x="3937524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3937524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7180252">
            <a:off x="10487024" y="5991422"/>
            <a:ext cx="1329005" cy="579608"/>
            <a:chOff x="0" y="0"/>
            <a:chExt cx="812800" cy="3544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7180252">
            <a:off x="11122948" y="7108788"/>
            <a:ext cx="1329005" cy="579608"/>
            <a:chOff x="0" y="0"/>
            <a:chExt cx="812800" cy="3544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25664" y="7850218"/>
            <a:ext cx="3522787" cy="2276601"/>
          </a:xfrm>
          <a:custGeom>
            <a:avLst/>
            <a:gdLst/>
            <a:ahLst/>
            <a:cxnLst/>
            <a:rect r="r" b="b" t="t" l="l"/>
            <a:pathLst>
              <a:path h="2276601" w="3522787">
                <a:moveTo>
                  <a:pt x="0" y="0"/>
                </a:moveTo>
                <a:lnTo>
                  <a:pt x="3522787" y="0"/>
                </a:lnTo>
                <a:lnTo>
                  <a:pt x="3522787" y="2276601"/>
                </a:lnTo>
                <a:lnTo>
                  <a:pt x="0" y="2276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1822868"/>
            <a:ext cx="8767645" cy="226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Eason Sons &amp; Ltd, a leading Irish retailer, faced operational inefficiencies, fragmented data, and declining sales due to fierce competition and changing consumer behavior.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1019175"/>
            <a:ext cx="9158330" cy="62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2"/>
              </a:lnSpc>
            </a:pPr>
            <a:r>
              <a:rPr lang="en-US" sz="4099" spc="-1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Motivation &amp; Project Background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5274658"/>
            <a:ext cx="8954066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Modernize processes, regain profitability, and improve customer experience using integrated BI (Power BI) and CRM (Salesforce) solutions.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4433180"/>
            <a:ext cx="3862389" cy="57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740" spc="-11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643126" y="-148127"/>
            <a:ext cx="6739198" cy="10583255"/>
            <a:chOff x="0" y="0"/>
            <a:chExt cx="21004886" cy="32986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04783" cy="32986092"/>
            </a:xfrm>
            <a:custGeom>
              <a:avLst/>
              <a:gdLst/>
              <a:ahLst/>
              <a:cxnLst/>
              <a:rect r="r" b="b" t="t" l="l"/>
              <a:pathLst>
                <a:path h="32986092" w="21004783">
                  <a:moveTo>
                    <a:pt x="3160014" y="0"/>
                  </a:moveTo>
                  <a:lnTo>
                    <a:pt x="0" y="9356090"/>
                  </a:lnTo>
                  <a:lnTo>
                    <a:pt x="13488924" y="32986092"/>
                  </a:lnTo>
                  <a:lnTo>
                    <a:pt x="21004783" y="32986092"/>
                  </a:lnTo>
                  <a:lnTo>
                    <a:pt x="21004783" y="0"/>
                  </a:lnTo>
                  <a:close/>
                </a:path>
              </a:pathLst>
            </a:custGeom>
            <a:blipFill>
              <a:blip r:embed="rId2"/>
              <a:stretch>
                <a:fillRect l="-80930" t="-14850" r="-8961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283787" y="7901367"/>
            <a:ext cx="3142082" cy="2749321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3614395">
            <a:off x="7988275" y="7998995"/>
            <a:ext cx="11058055" cy="802493"/>
            <a:chOff x="0" y="0"/>
            <a:chExt cx="3139792" cy="227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9792" cy="227858"/>
            </a:xfrm>
            <a:custGeom>
              <a:avLst/>
              <a:gdLst/>
              <a:ahLst/>
              <a:cxnLst/>
              <a:rect r="r" b="b" t="t" l="l"/>
              <a:pathLst>
                <a:path h="227858" w="3139792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292735">
            <a:off x="7039440" y="-2647312"/>
            <a:ext cx="7601173" cy="3992009"/>
            <a:chOff x="0" y="0"/>
            <a:chExt cx="435643" cy="2287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5643" cy="228792"/>
            </a:xfrm>
            <a:custGeom>
              <a:avLst/>
              <a:gdLst/>
              <a:ahLst/>
              <a:cxnLst/>
              <a:rect r="r" b="b" t="t" l="l"/>
              <a:pathLst>
                <a:path h="228792" w="435643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614395">
            <a:off x="5350782" y="4892461"/>
            <a:ext cx="14583244" cy="802493"/>
            <a:chOff x="0" y="0"/>
            <a:chExt cx="4140724" cy="2278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0724" cy="227858"/>
            </a:xfrm>
            <a:custGeom>
              <a:avLst/>
              <a:gdLst/>
              <a:ahLst/>
              <a:cxnLst/>
              <a:rect r="r" b="b" t="t" l="l"/>
              <a:pathLst>
                <a:path h="227858" w="4140724">
                  <a:moveTo>
                    <a:pt x="3937524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4140724" y="227858"/>
                  </a:lnTo>
                  <a:lnTo>
                    <a:pt x="3937524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3937524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7180252">
            <a:off x="10487024" y="5991422"/>
            <a:ext cx="1329005" cy="579608"/>
            <a:chOff x="0" y="0"/>
            <a:chExt cx="812800" cy="3544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7180252">
            <a:off x="11122948" y="7108788"/>
            <a:ext cx="1329005" cy="579608"/>
            <a:chOff x="0" y="0"/>
            <a:chExt cx="812800" cy="3544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3220173"/>
            <a:ext cx="4383823" cy="2230380"/>
            <a:chOff x="0" y="0"/>
            <a:chExt cx="1244490" cy="63316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4490" cy="633166"/>
            </a:xfrm>
            <a:custGeom>
              <a:avLst/>
              <a:gdLst/>
              <a:ahLst/>
              <a:cxnLst/>
              <a:rect r="r" b="b" t="t" l="l"/>
              <a:pathLst>
                <a:path h="633166" w="1244490">
                  <a:moveTo>
                    <a:pt x="0" y="0"/>
                  </a:moveTo>
                  <a:lnTo>
                    <a:pt x="1244490" y="0"/>
                  </a:lnTo>
                  <a:lnTo>
                    <a:pt x="1244490" y="633166"/>
                  </a:lnTo>
                  <a:lnTo>
                    <a:pt x="0" y="633166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44490" cy="671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775309" y="3220173"/>
            <a:ext cx="4432685" cy="2230380"/>
            <a:chOff x="0" y="0"/>
            <a:chExt cx="1258361" cy="6331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8361" cy="633166"/>
            </a:xfrm>
            <a:custGeom>
              <a:avLst/>
              <a:gdLst/>
              <a:ahLst/>
              <a:cxnLst/>
              <a:rect r="r" b="b" t="t" l="l"/>
              <a:pathLst>
                <a:path h="633166" w="1258361">
                  <a:moveTo>
                    <a:pt x="0" y="0"/>
                  </a:moveTo>
                  <a:lnTo>
                    <a:pt x="1258361" y="0"/>
                  </a:lnTo>
                  <a:lnTo>
                    <a:pt x="1258361" y="633166"/>
                  </a:lnTo>
                  <a:lnTo>
                    <a:pt x="0" y="633166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258361" cy="671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7652" y="2795722"/>
            <a:ext cx="987812" cy="848901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88B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494893" y="2795722"/>
            <a:ext cx="987812" cy="848901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B486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69500" y="2983823"/>
            <a:ext cx="544115" cy="472700"/>
          </a:xfrm>
          <a:custGeom>
            <a:avLst/>
            <a:gdLst/>
            <a:ahLst/>
            <a:cxnLst/>
            <a:rect r="r" b="b" t="t" l="l"/>
            <a:pathLst>
              <a:path h="472700" w="544115">
                <a:moveTo>
                  <a:pt x="0" y="0"/>
                </a:moveTo>
                <a:lnTo>
                  <a:pt x="544116" y="0"/>
                </a:lnTo>
                <a:lnTo>
                  <a:pt x="544116" y="472700"/>
                </a:lnTo>
                <a:lnTo>
                  <a:pt x="0" y="47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716741" y="2983823"/>
            <a:ext cx="544115" cy="472700"/>
          </a:xfrm>
          <a:custGeom>
            <a:avLst/>
            <a:gdLst/>
            <a:ahLst/>
            <a:cxnLst/>
            <a:rect r="r" b="b" t="t" l="l"/>
            <a:pathLst>
              <a:path h="472700" w="544115">
                <a:moveTo>
                  <a:pt x="0" y="0"/>
                </a:moveTo>
                <a:lnTo>
                  <a:pt x="544116" y="0"/>
                </a:lnTo>
                <a:lnTo>
                  <a:pt x="544116" y="472700"/>
                </a:lnTo>
                <a:lnTo>
                  <a:pt x="0" y="47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35127" y="2125162"/>
            <a:ext cx="8919531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an end-to-end BI and CRM system.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0895" y="4051054"/>
            <a:ext cx="3959432" cy="99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4"/>
              </a:lnSpc>
            </a:pPr>
            <a:r>
              <a:rPr lang="en-US" sz="21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Centralizes customer data, sales, inventory, and staff records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88799" y="4051054"/>
            <a:ext cx="3959432" cy="99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64"/>
              </a:lnSpc>
            </a:pPr>
            <a:r>
              <a:rPr lang="en-US" sz="21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Provides real-time analytics and dashboards for decision support.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1019175"/>
            <a:ext cx="7081258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499" spc="-13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811664" y="3480471"/>
            <a:ext cx="24276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Salesforce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59568" y="3480471"/>
            <a:ext cx="343493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6658709"/>
            <a:ext cx="8919531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sources: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Mockaroo-generated datasets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773712">
            <a:off x="13866677" y="-2924833"/>
            <a:ext cx="7894466" cy="13644463"/>
            <a:chOff x="0" y="0"/>
            <a:chExt cx="2079201" cy="35936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9201" cy="3593604"/>
            </a:xfrm>
            <a:custGeom>
              <a:avLst/>
              <a:gdLst/>
              <a:ahLst/>
              <a:cxnLst/>
              <a:rect r="r" b="b" t="t" l="l"/>
              <a:pathLst>
                <a:path h="3593604" w="2079201">
                  <a:moveTo>
                    <a:pt x="0" y="0"/>
                  </a:moveTo>
                  <a:lnTo>
                    <a:pt x="2079201" y="0"/>
                  </a:lnTo>
                  <a:lnTo>
                    <a:pt x="2079201" y="3593604"/>
                  </a:lnTo>
                  <a:lnTo>
                    <a:pt x="0" y="3593604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9201" cy="3631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31692" y="6983603"/>
            <a:ext cx="5947062" cy="5203679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3614395">
            <a:off x="8689061" y="8351764"/>
            <a:ext cx="11928623" cy="865671"/>
            <a:chOff x="0" y="0"/>
            <a:chExt cx="3139792" cy="2278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39792" cy="227858"/>
            </a:xfrm>
            <a:custGeom>
              <a:avLst/>
              <a:gdLst/>
              <a:ahLst/>
              <a:cxnLst/>
              <a:rect r="r" b="b" t="t" l="l"/>
              <a:pathLst>
                <a:path h="227858" w="3139792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4292735">
            <a:off x="7550744" y="-3542151"/>
            <a:ext cx="9386553" cy="4929661"/>
            <a:chOff x="0" y="0"/>
            <a:chExt cx="435643" cy="2287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5643" cy="228792"/>
            </a:xfrm>
            <a:custGeom>
              <a:avLst/>
              <a:gdLst/>
              <a:ahLst/>
              <a:cxnLst/>
              <a:rect r="r" b="b" t="t" l="l"/>
              <a:pathLst>
                <a:path h="228792" w="435643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3614395">
            <a:off x="6046302" y="4651828"/>
            <a:ext cx="14927679" cy="865671"/>
            <a:chOff x="0" y="0"/>
            <a:chExt cx="3929188" cy="2278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29188" cy="227858"/>
            </a:xfrm>
            <a:custGeom>
              <a:avLst/>
              <a:gdLst/>
              <a:ahLst/>
              <a:cxnLst/>
              <a:rect r="r" b="b" t="t" l="l"/>
              <a:pathLst>
                <a:path h="227858" w="392918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7180252">
            <a:off x="11866976" y="6896601"/>
            <a:ext cx="1234739" cy="538497"/>
            <a:chOff x="0" y="0"/>
            <a:chExt cx="812800" cy="3544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7180252">
            <a:off x="11239307" y="5809319"/>
            <a:ext cx="1234739" cy="538497"/>
            <a:chOff x="0" y="0"/>
            <a:chExt cx="812800" cy="3544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2959196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396231" y="193108"/>
            <a:ext cx="5602161" cy="5215755"/>
          </a:xfrm>
          <a:custGeom>
            <a:avLst/>
            <a:gdLst/>
            <a:ahLst/>
            <a:cxnLst/>
            <a:rect r="r" b="b" t="t" l="l"/>
            <a:pathLst>
              <a:path h="5215755" w="5602161">
                <a:moveTo>
                  <a:pt x="0" y="0"/>
                </a:moveTo>
                <a:lnTo>
                  <a:pt x="5602160" y="0"/>
                </a:lnTo>
                <a:lnTo>
                  <a:pt x="5602160" y="5215755"/>
                </a:lnTo>
                <a:lnTo>
                  <a:pt x="0" y="521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0" t="0" r="-226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904875"/>
            <a:ext cx="9985976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 &amp; Data Flow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9400" y="1855979"/>
            <a:ext cx="373059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Custom Objects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543470" y="1994842"/>
            <a:ext cx="373059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Validation Rules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9400" y="2721414"/>
            <a:ext cx="3721163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Customers, Sales, Products, Staff, Inventory, Stores.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 – Customer object holds LoyaltyPoints, Marketing Consent; Sales links to Customer and Store via lookups.</a:t>
            </a:r>
          </a:p>
          <a:p>
            <a:pPr algn="just">
              <a:lnSpc>
                <a:spcPts val="21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552901" y="2721414"/>
            <a:ext cx="3721163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Validation rules were set to maintain data integrity. For instance, a validation rule for the Customer object was established to ensure that loyalty points cannot be negative</a:t>
            </a:r>
          </a:p>
        </p:txBody>
      </p:sp>
      <p:grpSp>
        <p:nvGrpSpPr>
          <p:cNvPr name="Group 6" id="6"/>
          <p:cNvGrpSpPr/>
          <p:nvPr/>
        </p:nvGrpSpPr>
        <p:grpSpPr>
          <a:xfrm rot="3614395">
            <a:off x="14526039" y="4451424"/>
            <a:ext cx="8393594" cy="609131"/>
            <a:chOff x="0" y="0"/>
            <a:chExt cx="3139792" cy="2278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9792" cy="227858"/>
            </a:xfrm>
            <a:custGeom>
              <a:avLst/>
              <a:gdLst/>
              <a:ahLst/>
              <a:cxnLst/>
              <a:rect r="r" b="b" t="t" l="l"/>
              <a:pathLst>
                <a:path h="227858" w="3139792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795536">
            <a:off x="16877398" y="-3154581"/>
            <a:ext cx="5297608" cy="5183050"/>
            <a:chOff x="0" y="0"/>
            <a:chExt cx="830765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07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0765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3614395">
            <a:off x="12666457" y="1847959"/>
            <a:ext cx="10503884" cy="609131"/>
            <a:chOff x="0" y="0"/>
            <a:chExt cx="3929188" cy="2278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29188" cy="227858"/>
            </a:xfrm>
            <a:custGeom>
              <a:avLst/>
              <a:gdLst/>
              <a:ahLst/>
              <a:cxnLst/>
              <a:rect r="r" b="b" t="t" l="l"/>
              <a:pathLst>
                <a:path h="227858" w="392918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3617512">
            <a:off x="-3831382" y="-3251880"/>
            <a:ext cx="5297608" cy="5183050"/>
            <a:chOff x="0" y="0"/>
            <a:chExt cx="830765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07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0765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7182689">
            <a:off x="-3305792" y="3655507"/>
            <a:ext cx="6646274" cy="622890"/>
            <a:chOff x="0" y="0"/>
            <a:chExt cx="2357911" cy="220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7911" cy="220984"/>
            </a:xfrm>
            <a:custGeom>
              <a:avLst/>
              <a:gdLst/>
              <a:ahLst/>
              <a:cxnLst/>
              <a:rect r="r" b="b" t="t" l="l"/>
              <a:pathLst>
                <a:path h="220984" w="2357911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7182689">
            <a:off x="-4732755" y="1773444"/>
            <a:ext cx="10316945" cy="595197"/>
            <a:chOff x="0" y="0"/>
            <a:chExt cx="3830456" cy="22098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30457" cy="220984"/>
            </a:xfrm>
            <a:custGeom>
              <a:avLst/>
              <a:gdLst/>
              <a:ahLst/>
              <a:cxnLst/>
              <a:rect r="r" b="b" t="t" l="l"/>
              <a:pathLst>
                <a:path h="220984" w="3830457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356845" y="614362"/>
            <a:ext cx="757431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alesforce Implementation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316262" y="4782614"/>
            <a:ext cx="8432429" cy="5270268"/>
          </a:xfrm>
          <a:custGeom>
            <a:avLst/>
            <a:gdLst/>
            <a:ahLst/>
            <a:cxnLst/>
            <a:rect r="r" b="b" t="t" l="l"/>
            <a:pathLst>
              <a:path h="5270268" w="8432429">
                <a:moveTo>
                  <a:pt x="0" y="0"/>
                </a:moveTo>
                <a:lnTo>
                  <a:pt x="8432429" y="0"/>
                </a:lnTo>
                <a:lnTo>
                  <a:pt x="8432429" y="5270268"/>
                </a:lnTo>
                <a:lnTo>
                  <a:pt x="0" y="5270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718749" y="4836638"/>
            <a:ext cx="8358413" cy="5224008"/>
          </a:xfrm>
          <a:custGeom>
            <a:avLst/>
            <a:gdLst/>
            <a:ahLst/>
            <a:cxnLst/>
            <a:rect r="r" b="b" t="t" l="l"/>
            <a:pathLst>
              <a:path h="5224008" w="8358413">
                <a:moveTo>
                  <a:pt x="0" y="0"/>
                </a:moveTo>
                <a:lnTo>
                  <a:pt x="8358413" y="0"/>
                </a:lnTo>
                <a:lnTo>
                  <a:pt x="8358413" y="5224008"/>
                </a:lnTo>
                <a:lnTo>
                  <a:pt x="0" y="522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14395">
            <a:off x="14526039" y="4451424"/>
            <a:ext cx="8393594" cy="609131"/>
            <a:chOff x="0" y="0"/>
            <a:chExt cx="3139792" cy="227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9792" cy="227858"/>
            </a:xfrm>
            <a:custGeom>
              <a:avLst/>
              <a:gdLst/>
              <a:ahLst/>
              <a:cxnLst/>
              <a:rect r="r" b="b" t="t" l="l"/>
              <a:pathLst>
                <a:path h="227858" w="3139792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795536">
            <a:off x="16877398" y="-3154581"/>
            <a:ext cx="5297608" cy="5183050"/>
            <a:chOff x="0" y="0"/>
            <a:chExt cx="83076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07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0765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3614395">
            <a:off x="12666457" y="1847959"/>
            <a:ext cx="10503884" cy="609131"/>
            <a:chOff x="0" y="0"/>
            <a:chExt cx="3929188" cy="2278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29188" cy="227858"/>
            </a:xfrm>
            <a:custGeom>
              <a:avLst/>
              <a:gdLst/>
              <a:ahLst/>
              <a:cxnLst/>
              <a:rect r="r" b="b" t="t" l="l"/>
              <a:pathLst>
                <a:path h="227858" w="392918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617512">
            <a:off x="-3831382" y="-3251880"/>
            <a:ext cx="5297608" cy="5183050"/>
            <a:chOff x="0" y="0"/>
            <a:chExt cx="83076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07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0765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7182689">
            <a:off x="-3305792" y="3655507"/>
            <a:ext cx="6646274" cy="622890"/>
            <a:chOff x="0" y="0"/>
            <a:chExt cx="2357911" cy="2209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7911" cy="220984"/>
            </a:xfrm>
            <a:custGeom>
              <a:avLst/>
              <a:gdLst/>
              <a:ahLst/>
              <a:cxnLst/>
              <a:rect r="r" b="b" t="t" l="l"/>
              <a:pathLst>
                <a:path h="220984" w="2357911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182689">
            <a:off x="-4732755" y="1773444"/>
            <a:ext cx="10316945" cy="595197"/>
            <a:chOff x="0" y="0"/>
            <a:chExt cx="3830456" cy="2209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30457" cy="220984"/>
            </a:xfrm>
            <a:custGeom>
              <a:avLst/>
              <a:gdLst/>
              <a:ahLst/>
              <a:cxnLst/>
              <a:rect r="r" b="b" t="t" l="l"/>
              <a:pathLst>
                <a:path h="220984" w="3830457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6971" y="4781347"/>
            <a:ext cx="8446878" cy="5279299"/>
          </a:xfrm>
          <a:custGeom>
            <a:avLst/>
            <a:gdLst/>
            <a:ahLst/>
            <a:cxnLst/>
            <a:rect r="r" b="b" t="t" l="l"/>
            <a:pathLst>
              <a:path h="5279299" w="8446878">
                <a:moveTo>
                  <a:pt x="0" y="0"/>
                </a:moveTo>
                <a:lnTo>
                  <a:pt x="8446878" y="0"/>
                </a:lnTo>
                <a:lnTo>
                  <a:pt x="8446878" y="5279299"/>
                </a:lnTo>
                <a:lnTo>
                  <a:pt x="0" y="5279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4755989"/>
            <a:ext cx="8487451" cy="5304657"/>
          </a:xfrm>
          <a:custGeom>
            <a:avLst/>
            <a:gdLst/>
            <a:ahLst/>
            <a:cxnLst/>
            <a:rect r="r" b="b" t="t" l="l"/>
            <a:pathLst>
              <a:path h="5304657" w="8487451">
                <a:moveTo>
                  <a:pt x="0" y="0"/>
                </a:moveTo>
                <a:lnTo>
                  <a:pt x="8487451" y="0"/>
                </a:lnTo>
                <a:lnTo>
                  <a:pt x="8487451" y="5304657"/>
                </a:lnTo>
                <a:lnTo>
                  <a:pt x="0" y="5304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129400" y="1855979"/>
            <a:ext cx="373059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Controls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3470" y="1994842"/>
            <a:ext cx="373059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Sharing Rules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29400" y="2721414"/>
            <a:ext cx="412723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Profiles were carefully configured to ensure users had appropriate acces. E.g Limited access to a staff trying to access other staff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52901" y="2721414"/>
            <a:ext cx="3721163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Sharing rules were defined to ensure store-specific data visibilit. E.g Staff see only their store’s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48869" y="614362"/>
            <a:ext cx="1139026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alesforce Implementation Continuation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2906" y="-114491"/>
            <a:ext cx="6696360" cy="10515983"/>
            <a:chOff x="0" y="0"/>
            <a:chExt cx="21004886" cy="32986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04912" cy="32986092"/>
            </a:xfrm>
            <a:custGeom>
              <a:avLst/>
              <a:gdLst/>
              <a:ahLst/>
              <a:cxnLst/>
              <a:rect r="r" b="b" t="t" l="l"/>
              <a:pathLst>
                <a:path h="32986092" w="21004912">
                  <a:moveTo>
                    <a:pt x="0" y="0"/>
                  </a:moveTo>
                  <a:lnTo>
                    <a:pt x="0" y="32986092"/>
                  </a:lnTo>
                  <a:lnTo>
                    <a:pt x="7515860" y="32986092"/>
                  </a:lnTo>
                  <a:lnTo>
                    <a:pt x="21004912" y="9356090"/>
                  </a:lnTo>
                  <a:lnTo>
                    <a:pt x="17844897" y="0"/>
                  </a:lnTo>
                  <a:close/>
                </a:path>
              </a:pathLst>
            </a:custGeom>
            <a:blipFill>
              <a:blip r:embed="rId2"/>
              <a:stretch>
                <a:fillRect l="-110746" t="0" r="-2481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57428" y="8613038"/>
            <a:ext cx="3389448" cy="2965767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174198">
            <a:off x="6371879" y="6497123"/>
            <a:ext cx="1468479" cy="613615"/>
            <a:chOff x="0" y="0"/>
            <a:chExt cx="812800" cy="3396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339635"/>
            </a:xfrm>
            <a:custGeom>
              <a:avLst/>
              <a:gdLst/>
              <a:ahLst/>
              <a:cxnLst/>
              <a:rect r="r" b="b" t="t" l="l"/>
              <a:pathLst>
                <a:path h="339635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339635"/>
                  </a:lnTo>
                  <a:lnTo>
                    <a:pt x="0" y="33963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609600" cy="37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7174198">
            <a:off x="5672532" y="7711981"/>
            <a:ext cx="1468479" cy="613615"/>
            <a:chOff x="0" y="0"/>
            <a:chExt cx="812800" cy="339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39635"/>
            </a:xfrm>
            <a:custGeom>
              <a:avLst/>
              <a:gdLst/>
              <a:ahLst/>
              <a:cxnLst/>
              <a:rect r="r" b="b" t="t" l="l"/>
              <a:pathLst>
                <a:path h="339635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339635"/>
                  </a:lnTo>
                  <a:lnTo>
                    <a:pt x="0" y="33963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609600" cy="37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182689">
            <a:off x="217831" y="7687896"/>
            <a:ext cx="9765479" cy="915222"/>
            <a:chOff x="0" y="0"/>
            <a:chExt cx="2357911" cy="2209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57911" cy="220984"/>
            </a:xfrm>
            <a:custGeom>
              <a:avLst/>
              <a:gdLst/>
              <a:ahLst/>
              <a:cxnLst/>
              <a:rect r="r" b="b" t="t" l="l"/>
              <a:pathLst>
                <a:path h="220984" w="2357911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3585562">
            <a:off x="3265111" y="-2593527"/>
            <a:ext cx="7176132" cy="3768785"/>
            <a:chOff x="0" y="0"/>
            <a:chExt cx="435643" cy="2287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5643" cy="228792"/>
            </a:xfrm>
            <a:custGeom>
              <a:avLst/>
              <a:gdLst/>
              <a:ahLst/>
              <a:cxnLst/>
              <a:rect r="r" b="b" t="t" l="l"/>
              <a:pathLst>
                <a:path h="228792" w="435643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182689">
            <a:off x="-2007246" y="4701411"/>
            <a:ext cx="15622060" cy="901256"/>
            <a:chOff x="0" y="0"/>
            <a:chExt cx="3830456" cy="2209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30457" cy="220984"/>
            </a:xfrm>
            <a:custGeom>
              <a:avLst/>
              <a:gdLst/>
              <a:ahLst/>
              <a:cxnLst/>
              <a:rect r="r" b="b" t="t" l="l"/>
              <a:pathLst>
                <a:path h="220984" w="3830457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606568" y="2520315"/>
            <a:ext cx="8681432" cy="718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356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Connection: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Power BI links to PostgreSQL.</a:t>
            </a:r>
          </a:p>
          <a:p>
            <a:pPr algn="just" marL="647697" indent="-323848" lvl="1">
              <a:lnSpc>
                <a:spcPts val="356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Model: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Seven normalized tables, manual relationship setup.</a:t>
            </a:r>
          </a:p>
          <a:p>
            <a:pPr algn="just" marL="647697" indent="-323848" lvl="1">
              <a:lnSpc>
                <a:spcPts val="356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KPI and DAX Example: </a:t>
            </a:r>
          </a:p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</a:p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customer_Segment =</a:t>
            </a:r>
          </a:p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SWITCH(</a:t>
            </a:r>
          </a:p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TRUE(),</a:t>
            </a:r>
          </a:p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SELECTEDVALUE(’public cust’[loyaltypoints]) &lt; 100, "Bronze",</a:t>
            </a:r>
          </a:p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SELECTEDVALUE(’public cust’[loyaltypoints]) &gt;= 100 &amp;&amp; SELECTEDVALUE(</a:t>
            </a:r>
          </a:p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SELECTEDVALUE(’public cust’[loyaltypoints]) &gt; 300, "Platinum"</a:t>
            </a:r>
          </a:p>
          <a:p>
            <a:pPr algn="just">
              <a:lnSpc>
                <a:spcPts val="356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just">
              <a:lnSpc>
                <a:spcPts val="356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066571" y="1019175"/>
            <a:ext cx="7124096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84"/>
              </a:lnSpc>
            </a:pPr>
            <a:r>
              <a:rPr lang="en-US" b="true" sz="4499" spc="-1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 Implementation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14395">
            <a:off x="14526039" y="4451424"/>
            <a:ext cx="8393594" cy="609131"/>
            <a:chOff x="0" y="0"/>
            <a:chExt cx="3139792" cy="227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9792" cy="227858"/>
            </a:xfrm>
            <a:custGeom>
              <a:avLst/>
              <a:gdLst/>
              <a:ahLst/>
              <a:cxnLst/>
              <a:rect r="r" b="b" t="t" l="l"/>
              <a:pathLst>
                <a:path h="227858" w="3139792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795536">
            <a:off x="16877398" y="-3154581"/>
            <a:ext cx="5297608" cy="5183050"/>
            <a:chOff x="0" y="0"/>
            <a:chExt cx="83076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07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0765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3614395">
            <a:off x="12666457" y="1847959"/>
            <a:ext cx="10503884" cy="609131"/>
            <a:chOff x="0" y="0"/>
            <a:chExt cx="3929188" cy="2278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29188" cy="227858"/>
            </a:xfrm>
            <a:custGeom>
              <a:avLst/>
              <a:gdLst/>
              <a:ahLst/>
              <a:cxnLst/>
              <a:rect r="r" b="b" t="t" l="l"/>
              <a:pathLst>
                <a:path h="227858" w="3929188">
                  <a:moveTo>
                    <a:pt x="3725988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929188" y="227858"/>
                  </a:lnTo>
                  <a:lnTo>
                    <a:pt x="3725988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3725988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617512">
            <a:off x="-3831382" y="-3251880"/>
            <a:ext cx="5297608" cy="5183050"/>
            <a:chOff x="0" y="0"/>
            <a:chExt cx="83076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07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0765">
                  <a:moveTo>
                    <a:pt x="0" y="0"/>
                  </a:moveTo>
                  <a:lnTo>
                    <a:pt x="830765" y="0"/>
                  </a:lnTo>
                  <a:lnTo>
                    <a:pt x="8307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3076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7182689">
            <a:off x="-3305792" y="3655507"/>
            <a:ext cx="6646274" cy="622890"/>
            <a:chOff x="0" y="0"/>
            <a:chExt cx="2357911" cy="2209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7911" cy="220984"/>
            </a:xfrm>
            <a:custGeom>
              <a:avLst/>
              <a:gdLst/>
              <a:ahLst/>
              <a:cxnLst/>
              <a:rect r="r" b="b" t="t" l="l"/>
              <a:pathLst>
                <a:path h="220984" w="2357911">
                  <a:moveTo>
                    <a:pt x="203200" y="0"/>
                  </a:moveTo>
                  <a:lnTo>
                    <a:pt x="2357911" y="0"/>
                  </a:lnTo>
                  <a:lnTo>
                    <a:pt x="2154711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154711" cy="259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182689">
            <a:off x="-4732755" y="1773444"/>
            <a:ext cx="10316945" cy="595197"/>
            <a:chOff x="0" y="0"/>
            <a:chExt cx="3830456" cy="2209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30457" cy="220984"/>
            </a:xfrm>
            <a:custGeom>
              <a:avLst/>
              <a:gdLst/>
              <a:ahLst/>
              <a:cxnLst/>
              <a:rect r="r" b="b" t="t" l="l"/>
              <a:pathLst>
                <a:path h="220984" w="3830457">
                  <a:moveTo>
                    <a:pt x="203200" y="0"/>
                  </a:moveTo>
                  <a:lnTo>
                    <a:pt x="3830457" y="0"/>
                  </a:lnTo>
                  <a:lnTo>
                    <a:pt x="3627257" y="220984"/>
                  </a:lnTo>
                  <a:lnTo>
                    <a:pt x="0" y="2209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3627256" cy="259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25717" y="4600115"/>
            <a:ext cx="8127229" cy="4622361"/>
          </a:xfrm>
          <a:custGeom>
            <a:avLst/>
            <a:gdLst/>
            <a:ahLst/>
            <a:cxnLst/>
            <a:rect r="r" b="b" t="t" l="l"/>
            <a:pathLst>
              <a:path h="4622361" w="8127229">
                <a:moveTo>
                  <a:pt x="0" y="0"/>
                </a:moveTo>
                <a:lnTo>
                  <a:pt x="8127229" y="0"/>
                </a:lnTo>
                <a:lnTo>
                  <a:pt x="8127229" y="4622362"/>
                </a:lnTo>
                <a:lnTo>
                  <a:pt x="0" y="4622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18753" y="4600115"/>
            <a:ext cx="8063633" cy="4525714"/>
          </a:xfrm>
          <a:custGeom>
            <a:avLst/>
            <a:gdLst/>
            <a:ahLst/>
            <a:cxnLst/>
            <a:rect r="r" b="b" t="t" l="l"/>
            <a:pathLst>
              <a:path h="4525714" w="8063633">
                <a:moveTo>
                  <a:pt x="0" y="0"/>
                </a:moveTo>
                <a:lnTo>
                  <a:pt x="8063633" y="0"/>
                </a:lnTo>
                <a:lnTo>
                  <a:pt x="8063633" y="4525714"/>
                </a:lnTo>
                <a:lnTo>
                  <a:pt x="0" y="4525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129400" y="1855979"/>
            <a:ext cx="373059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Sales Dashboard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3470" y="1994842"/>
            <a:ext cx="4204767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Inventory Dashboard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87973" y="2721414"/>
            <a:ext cx="4213447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Power BI dashboard offers an interactive overview of sales from January 2023 to June 2024, enabling detailed analysis by time, product, location, and customer behavior.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52901" y="2721414"/>
            <a:ext cx="419533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inventory dashboard enables detailed analysis of product availability and turnover across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73255" y="614362"/>
            <a:ext cx="334148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643126" y="-148127"/>
            <a:ext cx="6739198" cy="10583255"/>
            <a:chOff x="0" y="0"/>
            <a:chExt cx="21004886" cy="32986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04783" cy="32986092"/>
            </a:xfrm>
            <a:custGeom>
              <a:avLst/>
              <a:gdLst/>
              <a:ahLst/>
              <a:cxnLst/>
              <a:rect r="r" b="b" t="t" l="l"/>
              <a:pathLst>
                <a:path h="32986092" w="21004783">
                  <a:moveTo>
                    <a:pt x="3160014" y="0"/>
                  </a:moveTo>
                  <a:lnTo>
                    <a:pt x="0" y="9356090"/>
                  </a:lnTo>
                  <a:lnTo>
                    <a:pt x="13488924" y="32986092"/>
                  </a:lnTo>
                  <a:lnTo>
                    <a:pt x="21004783" y="32986092"/>
                  </a:lnTo>
                  <a:lnTo>
                    <a:pt x="21004783" y="0"/>
                  </a:lnTo>
                  <a:close/>
                </a:path>
              </a:pathLst>
            </a:custGeom>
            <a:blipFill>
              <a:blip r:embed="rId2"/>
              <a:stretch>
                <a:fillRect l="-117895" t="0" r="-176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283787" y="7901367"/>
            <a:ext cx="3142082" cy="2749321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3614395">
            <a:off x="7988275" y="7998995"/>
            <a:ext cx="11058055" cy="802493"/>
            <a:chOff x="0" y="0"/>
            <a:chExt cx="3139792" cy="227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9792" cy="227858"/>
            </a:xfrm>
            <a:custGeom>
              <a:avLst/>
              <a:gdLst/>
              <a:ahLst/>
              <a:cxnLst/>
              <a:rect r="r" b="b" t="t" l="l"/>
              <a:pathLst>
                <a:path h="227858" w="3139792">
                  <a:moveTo>
                    <a:pt x="2936592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3139792" y="227858"/>
                  </a:lnTo>
                  <a:lnTo>
                    <a:pt x="2936592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936592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292735">
            <a:off x="7039440" y="-2647312"/>
            <a:ext cx="7601173" cy="3992009"/>
            <a:chOff x="0" y="0"/>
            <a:chExt cx="435643" cy="2287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5643" cy="228792"/>
            </a:xfrm>
            <a:custGeom>
              <a:avLst/>
              <a:gdLst/>
              <a:ahLst/>
              <a:cxnLst/>
              <a:rect r="r" b="b" t="t" l="l"/>
              <a:pathLst>
                <a:path h="228792" w="435643">
                  <a:moveTo>
                    <a:pt x="203200" y="0"/>
                  </a:moveTo>
                  <a:lnTo>
                    <a:pt x="435643" y="0"/>
                  </a:lnTo>
                  <a:lnTo>
                    <a:pt x="232443" y="228792"/>
                  </a:lnTo>
                  <a:lnTo>
                    <a:pt x="0" y="2287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32443" cy="266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614395">
            <a:off x="5350782" y="4892461"/>
            <a:ext cx="14583244" cy="802493"/>
            <a:chOff x="0" y="0"/>
            <a:chExt cx="4140724" cy="2278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0724" cy="227858"/>
            </a:xfrm>
            <a:custGeom>
              <a:avLst/>
              <a:gdLst/>
              <a:ahLst/>
              <a:cxnLst/>
              <a:rect r="r" b="b" t="t" l="l"/>
              <a:pathLst>
                <a:path h="227858" w="4140724">
                  <a:moveTo>
                    <a:pt x="3937524" y="0"/>
                  </a:moveTo>
                  <a:lnTo>
                    <a:pt x="0" y="0"/>
                  </a:lnTo>
                  <a:lnTo>
                    <a:pt x="203200" y="227858"/>
                  </a:lnTo>
                  <a:lnTo>
                    <a:pt x="4140724" y="227858"/>
                  </a:lnTo>
                  <a:lnTo>
                    <a:pt x="3937524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3937524" cy="26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7180252">
            <a:off x="10487024" y="5991422"/>
            <a:ext cx="1329005" cy="579608"/>
            <a:chOff x="0" y="0"/>
            <a:chExt cx="812800" cy="3544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88B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7180252">
            <a:off x="11122948" y="7108788"/>
            <a:ext cx="1329005" cy="579608"/>
            <a:chOff x="0" y="0"/>
            <a:chExt cx="812800" cy="3544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54480"/>
            </a:xfrm>
            <a:custGeom>
              <a:avLst/>
              <a:gdLst/>
              <a:ahLst/>
              <a:cxnLst/>
              <a:rect r="r" b="b" t="t" l="l"/>
              <a:pathLst>
                <a:path h="35448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354480"/>
                  </a:lnTo>
                  <a:lnTo>
                    <a:pt x="812800" y="35448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6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39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52525" y="4927115"/>
            <a:ext cx="544839" cy="504621"/>
          </a:xfrm>
          <a:custGeom>
            <a:avLst/>
            <a:gdLst/>
            <a:ahLst/>
            <a:cxnLst/>
            <a:rect r="r" b="b" t="t" l="l"/>
            <a:pathLst>
              <a:path h="504621" w="544839">
                <a:moveTo>
                  <a:pt x="0" y="0"/>
                </a:moveTo>
                <a:lnTo>
                  <a:pt x="544839" y="0"/>
                </a:lnTo>
                <a:lnTo>
                  <a:pt x="544839" y="504621"/>
                </a:lnTo>
                <a:lnTo>
                  <a:pt x="0" y="50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52525" y="7146282"/>
            <a:ext cx="544839" cy="504621"/>
          </a:xfrm>
          <a:custGeom>
            <a:avLst/>
            <a:gdLst/>
            <a:ahLst/>
            <a:cxnLst/>
            <a:rect r="r" b="b" t="t" l="l"/>
            <a:pathLst>
              <a:path h="504621" w="544839">
                <a:moveTo>
                  <a:pt x="0" y="0"/>
                </a:moveTo>
                <a:lnTo>
                  <a:pt x="544839" y="0"/>
                </a:lnTo>
                <a:lnTo>
                  <a:pt x="544839" y="504621"/>
                </a:lnTo>
                <a:lnTo>
                  <a:pt x="0" y="504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05433" y="2472744"/>
            <a:ext cx="9401218" cy="53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4501" indent="-347251" lvl="1">
              <a:lnSpc>
                <a:spcPts val="3827"/>
              </a:lnSpc>
              <a:buFont typeface="Arial"/>
              <a:buChar char="•"/>
            </a:pPr>
            <a:r>
              <a:rPr lang="en-US" b="true" sz="32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Sales</a:t>
            </a:r>
            <a:r>
              <a:rPr lang="en-US" sz="32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Strong seasonality, actionable via targeted Q3/Q4 promotions.</a:t>
            </a:r>
          </a:p>
          <a:p>
            <a:pPr algn="just" marL="694501" indent="-347251" lvl="1">
              <a:lnSpc>
                <a:spcPts val="3827"/>
              </a:lnSpc>
              <a:buFont typeface="Arial"/>
              <a:buChar char="•"/>
            </a:pPr>
            <a:r>
              <a:rPr lang="en-US" b="true" sz="32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Inventory</a:t>
            </a:r>
            <a:r>
              <a:rPr lang="en-US" sz="32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Chronic understocking, requiring automated replenishment.</a:t>
            </a:r>
          </a:p>
          <a:p>
            <a:pPr algn="just" marL="694501" indent="-347251" lvl="1">
              <a:lnSpc>
                <a:spcPts val="3827"/>
              </a:lnSpc>
              <a:buFont typeface="Arial"/>
              <a:buChar char="•"/>
            </a:pPr>
            <a:r>
              <a:rPr lang="en-US" b="true" sz="32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</a:t>
            </a:r>
            <a:r>
              <a:rPr lang="en-US" sz="32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Low retention, need for loyalty campaigns and better segmentation.</a:t>
            </a:r>
          </a:p>
          <a:p>
            <a:pPr algn="just" marL="694501" indent="-347251" lvl="1">
              <a:lnSpc>
                <a:spcPts val="3827"/>
              </a:lnSpc>
              <a:buFont typeface="Arial"/>
              <a:buChar char="•"/>
            </a:pPr>
            <a:r>
              <a:rPr lang="en-US" sz="32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operational efficiency, data quality, and staff productivity.</a:t>
            </a:r>
          </a:p>
          <a:p>
            <a:pPr algn="just" marL="694501" indent="-347251" lvl="1">
              <a:lnSpc>
                <a:spcPts val="3827"/>
              </a:lnSpc>
              <a:buFont typeface="Arial"/>
              <a:buChar char="•"/>
            </a:pPr>
            <a:r>
              <a:rPr lang="en-US" sz="32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Enhanced data security and compliance through profile-based access.</a:t>
            </a:r>
          </a:p>
          <a:p>
            <a:pPr algn="just">
              <a:lnSpc>
                <a:spcPts val="382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1009650"/>
            <a:ext cx="9236591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spc="-11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Main Insights &amp; Business Impact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DAGu1tMDQ_M</dc:identifier>
  <dcterms:modified xsi:type="dcterms:W3CDTF">2011-08-01T06:04:30Z</dcterms:modified>
  <cp:revision>1</cp:revision>
  <dc:title>White and Blue Modern Professional Business Analytics Presentation</dc:title>
</cp:coreProperties>
</file>